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1" r:id="rId5"/>
    <p:sldId id="263" r:id="rId6"/>
    <p:sldId id="264" r:id="rId7"/>
    <p:sldId id="267" r:id="rId8"/>
    <p:sldId id="265" r:id="rId9"/>
    <p:sldId id="268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240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3/23/16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88398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en-US" sz="4200" dirty="0" smtClean="0"/>
              <a:t>Uma </a:t>
            </a:r>
            <a:r>
              <a:rPr lang="en-US" sz="4200" dirty="0" err="1" smtClean="0"/>
              <a:t>redação</a:t>
            </a:r>
            <a:r>
              <a:rPr lang="en-US" sz="4200" dirty="0" smtClean="0"/>
              <a:t> </a:t>
            </a:r>
            <a:r>
              <a:rPr lang="en-US" sz="4200" dirty="0" err="1" smtClean="0"/>
              <a:t>integrada</a:t>
            </a:r>
            <a:endParaRPr lang="en-US" sz="4200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Thaïs de </a:t>
            </a:r>
            <a:r>
              <a:rPr lang="en-US" b="1" dirty="0" err="1" smtClean="0"/>
              <a:t>Mendonça</a:t>
            </a:r>
            <a:r>
              <a:rPr lang="en-US" b="1" dirty="0" smtClean="0"/>
              <a:t> Jorge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Mídia</a:t>
            </a:r>
            <a:r>
              <a:rPr lang="en-US" dirty="0" smtClean="0"/>
              <a:t> Multimodal</a:t>
            </a:r>
          </a:p>
          <a:p>
            <a:pPr>
              <a:spcBef>
                <a:spcPts val="0"/>
              </a:spcBef>
            </a:pPr>
            <a:r>
              <a:rPr lang="en-US" sz="2600" dirty="0" err="1" smtClean="0"/>
              <a:t>Visita</a:t>
            </a:r>
            <a:r>
              <a:rPr lang="en-US" sz="2600" dirty="0" smtClean="0"/>
              <a:t> </a:t>
            </a:r>
            <a:r>
              <a:rPr lang="en-US" sz="2600" dirty="0" err="1" smtClean="0"/>
              <a:t>nos</a:t>
            </a:r>
            <a:r>
              <a:rPr lang="en-US" sz="2600" dirty="0" smtClean="0"/>
              <a:t> </a:t>
            </a:r>
            <a:r>
              <a:rPr lang="en-US" sz="2600" dirty="0" err="1" smtClean="0"/>
              <a:t>dias</a:t>
            </a:r>
            <a:r>
              <a:rPr lang="en-US" sz="2600" dirty="0" smtClean="0"/>
              <a:t> 18, 19, 20 e  29/1/2016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09481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obrigada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thaisdemendonca@gmail.com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3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Diário </a:t>
            </a:r>
            <a:r>
              <a:rPr lang="pt-BR" dirty="0"/>
              <a:t>de maior circulação na Costa Rica, com média de 100 mil exemplares/dia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Processo de integração: 2007-2011</a:t>
            </a:r>
          </a:p>
          <a:p>
            <a:pPr marL="0" indent="0">
              <a:buNone/>
            </a:pPr>
            <a:r>
              <a:rPr lang="pt-BR" i="1" dirty="0"/>
              <a:t>La Nación, El </a:t>
            </a:r>
            <a:r>
              <a:rPr lang="pt-BR" i="1" dirty="0" err="1"/>
              <a:t>Financiero</a:t>
            </a:r>
            <a:r>
              <a:rPr lang="pt-BR" i="1" dirty="0"/>
              <a:t>, La </a:t>
            </a:r>
            <a:r>
              <a:rPr lang="pt-BR" i="1" dirty="0" err="1"/>
              <a:t>Teja</a:t>
            </a:r>
            <a:r>
              <a:rPr lang="pt-BR" dirty="0"/>
              <a:t>, além de revistas mensais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Investimento: </a:t>
            </a:r>
            <a:r>
              <a:rPr lang="pt-BR" dirty="0"/>
              <a:t>US$ 7 milhões 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1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Nación-Mídias</a:t>
            </a:r>
            <a:r>
              <a:rPr lang="en-US" dirty="0" smtClean="0"/>
              <a:t> </a:t>
            </a:r>
            <a:r>
              <a:rPr lang="en-US" dirty="0" err="1" smtClean="0"/>
              <a:t>Sociais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E</a:t>
            </a:r>
            <a:r>
              <a:rPr lang="pt-BR" dirty="0" smtClean="0"/>
              <a:t>ditorias </a:t>
            </a:r>
            <a:r>
              <a:rPr lang="pt-BR" dirty="0"/>
              <a:t>Radar e </a:t>
            </a:r>
            <a:r>
              <a:rPr lang="pt-BR" dirty="0" smtClean="0"/>
              <a:t>Eco: tratam </a:t>
            </a:r>
            <a:r>
              <a:rPr lang="pt-BR" dirty="0"/>
              <a:t>da edição on-line e da difusão de conteúdo nas mídias sociais e dispositivos móveis.  </a:t>
            </a:r>
            <a:endParaRPr lang="pt-BR" dirty="0" smtClean="0"/>
          </a:p>
          <a:p>
            <a:r>
              <a:rPr lang="pt-BR" dirty="0" smtClean="0"/>
              <a:t>Equipe: 15 pessoas - uma </a:t>
            </a:r>
            <a:r>
              <a:rPr lang="pt-BR" dirty="0"/>
              <a:t>editora e quatro </a:t>
            </a:r>
            <a:r>
              <a:rPr lang="pt-BR" i="1" dirty="0" err="1"/>
              <a:t>community</a:t>
            </a:r>
            <a:r>
              <a:rPr lang="pt-BR" i="1" dirty="0"/>
              <a:t> </a:t>
            </a:r>
            <a:r>
              <a:rPr lang="pt-BR" i="1" dirty="0" smtClean="0"/>
              <a:t>managers (</a:t>
            </a:r>
            <a:r>
              <a:rPr lang="pt-BR" dirty="0" smtClean="0"/>
              <a:t>redatores </a:t>
            </a:r>
            <a:r>
              <a:rPr lang="pt-BR" dirty="0"/>
              <a:t>com tarefas especiais de relacionamento com o </a:t>
            </a:r>
            <a:r>
              <a:rPr lang="pt-BR" dirty="0" smtClean="0"/>
              <a:t>público).</a:t>
            </a:r>
          </a:p>
          <a:p>
            <a:r>
              <a:rPr lang="pt-BR" dirty="0" smtClean="0"/>
              <a:t>Atualização: de 5 às 2h.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8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Eles </a:t>
            </a:r>
            <a:r>
              <a:rPr lang="pt-BR" dirty="0"/>
              <a:t>são jornalistas que nunca vão à rua, não apuram nem escrevem matérias completas. Não têm fontes nem caderno de telefones, não fazem entrevistas nem têm horários de fechamento: toda hora é hora de colocar algo no ar, que pode ser uma nota de uma linha ou algumas palavras, uma foto, um vídeo, uma peça de áudio, um desenho ou a resposta a um leitor. </a:t>
            </a: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32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2080742"/>
            <a:ext cx="762021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Ferramentas pagas</a:t>
            </a:r>
            <a:r>
              <a:rPr lang="pt-BR" dirty="0"/>
              <a:t> </a:t>
            </a:r>
            <a:r>
              <a:rPr lang="pt-BR" dirty="0" smtClean="0"/>
              <a:t>e gratuitas: Adobe </a:t>
            </a:r>
            <a:r>
              <a:rPr lang="pt-BR" dirty="0" err="1"/>
              <a:t>Analytics</a:t>
            </a:r>
            <a:r>
              <a:rPr lang="pt-BR" dirty="0"/>
              <a:t>, </a:t>
            </a:r>
            <a:r>
              <a:rPr lang="pt-BR" dirty="0" err="1"/>
              <a:t>ChartBeat</a:t>
            </a:r>
            <a:r>
              <a:rPr lang="pt-BR" dirty="0"/>
              <a:t>, </a:t>
            </a:r>
            <a:r>
              <a:rPr lang="pt-BR" dirty="0" err="1" smtClean="0"/>
              <a:t>Comscore</a:t>
            </a:r>
            <a:r>
              <a:rPr lang="pt-BR" dirty="0" smtClean="0"/>
              <a:t>, </a:t>
            </a:r>
            <a:r>
              <a:rPr lang="pt-BR" dirty="0"/>
              <a:t>Excel e as ferramentas do </a:t>
            </a:r>
            <a:r>
              <a:rPr lang="pt-BR" dirty="0" err="1" smtClean="0"/>
              <a:t>Facebook</a:t>
            </a:r>
            <a:r>
              <a:rPr lang="pt-BR" dirty="0" smtClean="0"/>
              <a:t> e do </a:t>
            </a:r>
            <a:r>
              <a:rPr lang="pt-BR" dirty="0" err="1" smtClean="0"/>
              <a:t>Twitter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Tarefas:</a:t>
            </a:r>
          </a:p>
          <a:p>
            <a:pPr marL="342900" indent="-342900">
              <a:buAutoNum type="arabicParenR"/>
            </a:pPr>
            <a:r>
              <a:rPr lang="pt-BR" dirty="0" smtClean="0"/>
              <a:t>analisam </a:t>
            </a:r>
            <a:r>
              <a:rPr lang="pt-BR" dirty="0"/>
              <a:t>os seguintes dados: quantos leitores acessam o site do jornal por dia; quantos leitores estão acessando o site do jornal pelo </a:t>
            </a:r>
            <a:r>
              <a:rPr lang="pt-BR" i="1" dirty="0" err="1"/>
              <a:t>paywall</a:t>
            </a:r>
            <a:r>
              <a:rPr lang="pt-BR" i="1" dirty="0"/>
              <a:t> </a:t>
            </a:r>
            <a:r>
              <a:rPr lang="pt-BR" dirty="0"/>
              <a:t>e quantos são assinantes; quais matérias do site são as mais lidas e as menos lidas; qual a localização física, sexo e classe social dos leitores, origem e horário dos acessos: celular, computador ou </a:t>
            </a:r>
            <a:r>
              <a:rPr lang="pt-BR" dirty="0" err="1"/>
              <a:t>tablet</a:t>
            </a:r>
            <a:r>
              <a:rPr lang="pt-BR" dirty="0"/>
              <a:t>. </a:t>
            </a:r>
            <a:endParaRPr lang="pt-BR" dirty="0" smtClean="0"/>
          </a:p>
          <a:p>
            <a:pPr marL="342900" indent="-342900">
              <a:buAutoNum type="arabicParenR"/>
            </a:pPr>
            <a:endParaRPr lang="pt-BR" dirty="0" smtClean="0"/>
          </a:p>
          <a:p>
            <a:pPr marL="342900" indent="-342900">
              <a:buAutoNum type="arabicParenR"/>
            </a:pPr>
            <a:r>
              <a:rPr lang="pt-BR" dirty="0" smtClean="0"/>
              <a:t>Em </a:t>
            </a:r>
            <a:r>
              <a:rPr lang="pt-BR" dirty="0"/>
              <a:t>relação às mídias sociais </a:t>
            </a:r>
            <a:r>
              <a:rPr lang="pt-BR" dirty="0" smtClean="0"/>
              <a:t>registram:</a:t>
            </a:r>
            <a:r>
              <a:rPr lang="pt-BR" dirty="0"/>
              <a:t> </a:t>
            </a:r>
            <a:r>
              <a:rPr lang="pt-BR" dirty="0" smtClean="0"/>
              <a:t>qual </a:t>
            </a:r>
            <a:r>
              <a:rPr lang="pt-BR" dirty="0"/>
              <a:t>matéria publicada nas mídias sociais (</a:t>
            </a:r>
            <a:r>
              <a:rPr lang="pt-BR" dirty="0" err="1"/>
              <a:t>Facebook</a:t>
            </a:r>
            <a:r>
              <a:rPr lang="pt-BR" dirty="0"/>
              <a:t> e </a:t>
            </a:r>
            <a:r>
              <a:rPr lang="pt-BR" dirty="0" err="1"/>
              <a:t>Twitter</a:t>
            </a:r>
            <a:r>
              <a:rPr lang="pt-BR" dirty="0"/>
              <a:t>) foi a mais lida do dia; quais são os </a:t>
            </a:r>
            <a:r>
              <a:rPr lang="pt-BR" dirty="0" smtClean="0"/>
              <a:t>5 assuntos </a:t>
            </a:r>
            <a:r>
              <a:rPr lang="pt-BR" dirty="0"/>
              <a:t>(de forma geral) mais comentados nas mídias sociais e sabem o que os leitores estão falando sobre o veículo nas mídias sociais.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8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Nación-Conclusões</a:t>
            </a:r>
            <a:r>
              <a:rPr lang="en-US" dirty="0" smtClean="0"/>
              <a:t> </a:t>
            </a:r>
            <a:r>
              <a:rPr lang="en-US" dirty="0" err="1" smtClean="0"/>
              <a:t>Gerais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•"/>
            </a:pPr>
            <a:r>
              <a:rPr lang="pt-BR" dirty="0" smtClean="0"/>
              <a:t>O surgimento </a:t>
            </a:r>
            <a:r>
              <a:rPr lang="pt-BR" dirty="0"/>
              <a:t>e a popularização das mídias sociais </a:t>
            </a:r>
            <a:r>
              <a:rPr lang="pt-BR" dirty="0" smtClean="0"/>
              <a:t>têm </a:t>
            </a:r>
            <a:r>
              <a:rPr lang="pt-BR" dirty="0"/>
              <a:t>impactos profundos na prática jornalística e </a:t>
            </a:r>
            <a:r>
              <a:rPr lang="pt-BR" dirty="0" smtClean="0"/>
              <a:t>na </a:t>
            </a:r>
            <a:r>
              <a:rPr lang="pt-BR" dirty="0"/>
              <a:t>elaboração de </a:t>
            </a:r>
            <a:r>
              <a:rPr lang="pt-BR" dirty="0" smtClean="0"/>
              <a:t>novos </a:t>
            </a:r>
            <a:r>
              <a:rPr lang="pt-BR" dirty="0"/>
              <a:t>modelos de negócio na indústria informativa. </a:t>
            </a:r>
            <a:endParaRPr lang="pt-BR" dirty="0" smtClean="0"/>
          </a:p>
          <a:p>
            <a:pPr marL="285750" indent="-285750">
              <a:buFontTx/>
              <a:buChar char="•"/>
            </a:pPr>
            <a:r>
              <a:rPr lang="pt-BR" dirty="0"/>
              <a:t>I</a:t>
            </a:r>
            <a:r>
              <a:rPr lang="pt-BR" dirty="0" smtClean="0"/>
              <a:t>dentificamos </a:t>
            </a:r>
            <a:r>
              <a:rPr lang="pt-BR" dirty="0"/>
              <a:t>esses impactos </a:t>
            </a:r>
            <a:r>
              <a:rPr lang="pt-BR" dirty="0" smtClean="0"/>
              <a:t>inseridos </a:t>
            </a:r>
            <a:r>
              <a:rPr lang="pt-BR" dirty="0"/>
              <a:t>num cenário de convergência, onde a tecnologia, a cultura, a organização estrutural, os investimentos das empresas e a atuação dos profissionais estão sofrendo as consequências, globalmente. </a:t>
            </a:r>
            <a:endParaRPr lang="pt-BR" dirty="0" smtClean="0"/>
          </a:p>
          <a:p>
            <a:pPr marL="285750" indent="-285750">
              <a:buFontTx/>
              <a:buChar char="•"/>
            </a:pPr>
            <a:r>
              <a:rPr lang="pt-BR" dirty="0" smtClean="0"/>
              <a:t>Podemos </a:t>
            </a:r>
            <a:r>
              <a:rPr lang="pt-BR" dirty="0"/>
              <a:t>apontar </a:t>
            </a:r>
            <a:r>
              <a:rPr lang="pt-BR" dirty="0" smtClean="0"/>
              <a:t>3 frentes </a:t>
            </a:r>
            <a:r>
              <a:rPr lang="pt-BR" dirty="0"/>
              <a:t>de mudanças </a:t>
            </a:r>
            <a:r>
              <a:rPr lang="pt-BR" dirty="0" smtClean="0"/>
              <a:t>resultantes da convergência e das redes sociais:</a:t>
            </a:r>
          </a:p>
          <a:p>
            <a:pPr lvl="2"/>
            <a:r>
              <a:rPr lang="pt-BR" dirty="0" smtClean="0"/>
              <a:t> </a:t>
            </a:r>
            <a:r>
              <a:rPr lang="pt-BR" dirty="0"/>
              <a:t>1) permitiram que o receptor se tornasse também emissor, acabando com o monopólio de fornecimento de informação; </a:t>
            </a:r>
            <a:endParaRPr lang="pt-BR" dirty="0" smtClean="0"/>
          </a:p>
          <a:p>
            <a:pPr lvl="2"/>
            <a:r>
              <a:rPr lang="pt-BR" dirty="0" smtClean="0"/>
              <a:t>2</a:t>
            </a:r>
            <a:r>
              <a:rPr lang="pt-BR" dirty="0"/>
              <a:t>) intensificaram a interação jornalistas/ públicos; e </a:t>
            </a:r>
            <a:endParaRPr lang="pt-BR" dirty="0" smtClean="0"/>
          </a:p>
          <a:p>
            <a:pPr lvl="2"/>
            <a:r>
              <a:rPr lang="pt-BR" dirty="0" smtClean="0"/>
              <a:t>3</a:t>
            </a:r>
            <a:r>
              <a:rPr lang="pt-BR" dirty="0"/>
              <a:t>) ampliaram e potencializaram a distribuição e a circulação de notícias. Tais mudanças levaram as empresas jornalísticas a repensar suas estruturas e rotinas, chegando a criar um novo cargo dentro das redações, o Editor de Mídias Sociais. </a:t>
            </a:r>
          </a:p>
        </p:txBody>
      </p:sp>
    </p:spTree>
    <p:extLst>
      <p:ext uri="{BB962C8B-B14F-4D97-AF65-F5344CB8AC3E}">
        <p14:creationId xmlns:p14="http://schemas.microsoft.com/office/powerpoint/2010/main" val="384164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Nación-Conclusões</a:t>
            </a:r>
            <a:r>
              <a:rPr lang="en-US" dirty="0" smtClean="0"/>
              <a:t> </a:t>
            </a:r>
            <a:r>
              <a:rPr lang="en-US" dirty="0" err="1" smtClean="0"/>
              <a:t>Gerais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Podemos </a:t>
            </a:r>
            <a:r>
              <a:rPr lang="pt-BR" dirty="0"/>
              <a:t>apontar </a:t>
            </a:r>
            <a:r>
              <a:rPr lang="pt-BR" dirty="0" smtClean="0"/>
              <a:t>3 frentes </a:t>
            </a:r>
            <a:r>
              <a:rPr lang="pt-BR" dirty="0"/>
              <a:t>de mudanças </a:t>
            </a:r>
            <a:r>
              <a:rPr lang="pt-BR" dirty="0" smtClean="0"/>
              <a:t>resultantes da convergência e das redes sociais:</a:t>
            </a:r>
          </a:p>
          <a:p>
            <a:pPr lvl="2">
              <a:spcAft>
                <a:spcPts val="1200"/>
              </a:spcAft>
            </a:pPr>
            <a:r>
              <a:rPr lang="pt-BR" sz="2400" dirty="0" smtClean="0"/>
              <a:t> </a:t>
            </a:r>
            <a:r>
              <a:rPr lang="pt-BR" sz="2400" dirty="0"/>
              <a:t>1) permitiram que o receptor se tornasse também emissor, acabando com o monopólio de fornecimento de informação; </a:t>
            </a:r>
            <a:endParaRPr lang="pt-BR" sz="2400" dirty="0" smtClean="0"/>
          </a:p>
          <a:p>
            <a:pPr lvl="2">
              <a:spcAft>
                <a:spcPts val="1200"/>
              </a:spcAft>
            </a:pPr>
            <a:r>
              <a:rPr lang="pt-BR" sz="2400" dirty="0" smtClean="0"/>
              <a:t>2</a:t>
            </a:r>
            <a:r>
              <a:rPr lang="pt-BR" sz="2400" dirty="0"/>
              <a:t>) intensificaram a interação jornalistas/ públicos; e </a:t>
            </a:r>
            <a:endParaRPr lang="pt-BR" sz="2400" dirty="0" smtClean="0"/>
          </a:p>
          <a:p>
            <a:pPr lvl="2">
              <a:spcAft>
                <a:spcPts val="1200"/>
              </a:spcAft>
            </a:pPr>
            <a:r>
              <a:rPr lang="pt-BR" sz="2400" dirty="0" smtClean="0"/>
              <a:t>3</a:t>
            </a:r>
            <a:r>
              <a:rPr lang="pt-BR" sz="2400" dirty="0"/>
              <a:t>) ampliaram e potencializaram a distribuição e a circulação de notícias. Tais mudanças levaram as empresas jornalísticas a repensar suas estruturas e rotinas, chegando a criar um novo cargo dentro das redações, o Editor de Mídias Sociais. </a:t>
            </a:r>
          </a:p>
        </p:txBody>
      </p:sp>
    </p:spTree>
    <p:extLst>
      <p:ext uri="{BB962C8B-B14F-4D97-AF65-F5344CB8AC3E}">
        <p14:creationId xmlns:p14="http://schemas.microsoft.com/office/powerpoint/2010/main" val="366138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Nación-Conclusões</a:t>
            </a:r>
            <a:r>
              <a:rPr lang="en-US" dirty="0" smtClean="0"/>
              <a:t> </a:t>
            </a:r>
            <a:r>
              <a:rPr lang="en-US" dirty="0" err="1" smtClean="0"/>
              <a:t>Gerais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F</a:t>
            </a:r>
            <a:r>
              <a:rPr lang="pt-BR" sz="2400" dirty="0" smtClean="0"/>
              <a:t>enômenos </a:t>
            </a:r>
            <a:r>
              <a:rPr lang="pt-BR" sz="2400" dirty="0" err="1"/>
              <a:t>mutacionais</a:t>
            </a:r>
            <a:r>
              <a:rPr lang="pt-BR" sz="2400" dirty="0"/>
              <a:t> importantes no jornalismo </a:t>
            </a:r>
            <a:r>
              <a:rPr lang="pt-BR" sz="2400" dirty="0" smtClean="0"/>
              <a:t>contemporâneo a partir da convergência tecnológica, empresarial e cultural nas redações:</a:t>
            </a:r>
          </a:p>
          <a:p>
            <a:pPr marL="285750" indent="-285750">
              <a:buFontTx/>
              <a:buChar char="•"/>
            </a:pPr>
            <a:endParaRPr lang="pt-BR" sz="2400" dirty="0"/>
          </a:p>
          <a:p>
            <a:pPr marL="914400" lvl="1" indent="-457200">
              <a:buAutoNum type="alphaLcParenR"/>
            </a:pPr>
            <a:r>
              <a:rPr lang="pt-BR" sz="2400" dirty="0" smtClean="0"/>
              <a:t>mudança </a:t>
            </a:r>
            <a:r>
              <a:rPr lang="pt-BR" sz="2400" dirty="0"/>
              <a:t>substancial na forma com que o público consome a notícia – na hora em que quiser e em múltiplas plataformas, buscando por si próprio fontes e dados e até atuando como apurador de fatos; </a:t>
            </a:r>
            <a:endParaRPr lang="pt-BR" sz="2400" dirty="0" smtClean="0"/>
          </a:p>
          <a:p>
            <a:pPr lvl="1"/>
            <a:endParaRPr lang="pt-BR" sz="2400" dirty="0" smtClean="0"/>
          </a:p>
          <a:p>
            <a:pPr marL="914400" lvl="1" indent="-457200">
              <a:buAutoNum type="alphaLcParenR"/>
            </a:pPr>
            <a:r>
              <a:rPr lang="pt-BR" sz="2400" dirty="0" smtClean="0"/>
              <a:t>incertezas </a:t>
            </a:r>
            <a:r>
              <a:rPr lang="pt-BR" sz="2400" dirty="0"/>
              <a:t>e dúvidas no processo de produção da notícia, ou como a produção noticiosa irá se organizar dentro das redações. </a:t>
            </a:r>
          </a:p>
        </p:txBody>
      </p:sp>
    </p:spTree>
    <p:extLst>
      <p:ext uri="{BB962C8B-B14F-4D97-AF65-F5344CB8AC3E}">
        <p14:creationId xmlns:p14="http://schemas.microsoft.com/office/powerpoint/2010/main" val="30792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Nación-Conclusões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La Nación tem consciência das mudanças.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 smtClean="0"/>
          </a:p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Existem várias iniciativas destinadas a aumentar a participação do público na produção de notícias.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 smtClean="0"/>
          </a:p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Jornal construiu um prédio para fazer a integração de redações, tentou usar o modelo do </a:t>
            </a:r>
            <a:r>
              <a:rPr lang="pt-BR" sz="2400" dirty="0" err="1" smtClean="0"/>
              <a:t>Innovation</a:t>
            </a:r>
            <a:r>
              <a:rPr lang="pt-BR" sz="2400" dirty="0" smtClean="0"/>
              <a:t> e agora o está “</a:t>
            </a:r>
            <a:r>
              <a:rPr lang="pt-BR" sz="2400" dirty="0" err="1" smtClean="0"/>
              <a:t>tropicalizando</a:t>
            </a:r>
            <a:r>
              <a:rPr lang="pt-BR" sz="2400" dirty="0" smtClean="0"/>
              <a:t>”, ou seja, fazendo adaptações ao contexto e à sociedade.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/>
          </a:p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Ainda pairam incertezas </a:t>
            </a:r>
            <a:r>
              <a:rPr lang="pt-BR" sz="2400" dirty="0"/>
              <a:t>e dúvidas no processo </a:t>
            </a:r>
            <a:r>
              <a:rPr lang="pt-BR" sz="2400" dirty="0" smtClean="0"/>
              <a:t>e quanto ao modelo de negócios atual e futuro.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23549559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80</TotalTime>
  <Words>763</Words>
  <Application>Microsoft Macintosh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Twilight</vt:lpstr>
      <vt:lpstr>La Nación</vt:lpstr>
      <vt:lpstr>La Nación</vt:lpstr>
      <vt:lpstr>La Nación-Mídias Sociais</vt:lpstr>
      <vt:lpstr>La Nación</vt:lpstr>
      <vt:lpstr>La Nación</vt:lpstr>
      <vt:lpstr>La Nación-Conclusões Gerais</vt:lpstr>
      <vt:lpstr>La Nación-Conclusões Gerais</vt:lpstr>
      <vt:lpstr>La Nación-Conclusões Gerais</vt:lpstr>
      <vt:lpstr>La Nación-Conclusões específicas</vt:lpstr>
      <vt:lpstr>Muito obrigada   thaisdemendonca@gmail.com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Nación</dc:title>
  <dc:creator>Usuário</dc:creator>
  <cp:lastModifiedBy>Benedito Medeiros Neto</cp:lastModifiedBy>
  <cp:revision>13</cp:revision>
  <dcterms:created xsi:type="dcterms:W3CDTF">2016-03-17T19:00:06Z</dcterms:created>
  <dcterms:modified xsi:type="dcterms:W3CDTF">2016-03-23T18:51:44Z</dcterms:modified>
</cp:coreProperties>
</file>