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72" r:id="rId4"/>
    <p:sldId id="259" r:id="rId5"/>
    <p:sldId id="269" r:id="rId6"/>
    <p:sldId id="258" r:id="rId7"/>
    <p:sldId id="261" r:id="rId8"/>
    <p:sldId id="273" r:id="rId9"/>
    <p:sldId id="265" r:id="rId10"/>
    <p:sldId id="268" r:id="rId11"/>
    <p:sldId id="274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1" d="100"/>
          <a:sy n="81" d="100"/>
        </p:scale>
        <p:origin x="-2976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8/2/16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8/2/16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8/2/16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8/2/16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8/2/16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Nación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88398"/>
            <a:ext cx="6400800" cy="1752600"/>
          </a:xfrm>
        </p:spPr>
        <p:txBody>
          <a:bodyPr>
            <a:normAutofit fontScale="77500" lnSpcReduction="20000"/>
          </a:bodyPr>
          <a:lstStyle/>
          <a:p>
            <a:r>
              <a:rPr lang="en-US" sz="4200" dirty="0" smtClean="0"/>
              <a:t>An integrated newsroom</a:t>
            </a:r>
          </a:p>
          <a:p>
            <a:pPr>
              <a:spcBef>
                <a:spcPts val="0"/>
              </a:spcBef>
            </a:pPr>
            <a:r>
              <a:rPr lang="en-US" b="1" dirty="0" smtClean="0"/>
              <a:t>Thaïs de </a:t>
            </a:r>
            <a:r>
              <a:rPr lang="en-US" b="1" dirty="0" err="1" smtClean="0"/>
              <a:t>Mendonça</a:t>
            </a:r>
            <a:r>
              <a:rPr lang="en-US" b="1" dirty="0" smtClean="0"/>
              <a:t> Jorge</a:t>
            </a:r>
          </a:p>
          <a:p>
            <a:pPr>
              <a:spcBef>
                <a:spcPts val="0"/>
              </a:spcBef>
            </a:pPr>
            <a:r>
              <a:rPr lang="en-US" dirty="0" err="1" smtClean="0"/>
              <a:t>Grupo</a:t>
            </a:r>
            <a:r>
              <a:rPr lang="en-US" dirty="0" smtClean="0"/>
              <a:t> </a:t>
            </a:r>
            <a:r>
              <a:rPr lang="en-US" dirty="0" err="1" smtClean="0"/>
              <a:t>Mídia</a:t>
            </a:r>
            <a:r>
              <a:rPr lang="en-US" dirty="0" smtClean="0"/>
              <a:t> Multimodal</a:t>
            </a:r>
          </a:p>
        </p:txBody>
      </p:sp>
    </p:spTree>
    <p:extLst>
      <p:ext uri="{BB962C8B-B14F-4D97-AF65-F5344CB8AC3E}">
        <p14:creationId xmlns:p14="http://schemas.microsoft.com/office/powerpoint/2010/main" val="4009481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 </a:t>
            </a:r>
            <a:r>
              <a:rPr lang="en-US" dirty="0" err="1" smtClean="0"/>
              <a:t>Nación-Conclusões</a:t>
            </a:r>
            <a:r>
              <a:rPr lang="en-US" dirty="0" smtClean="0"/>
              <a:t> </a:t>
            </a:r>
            <a:r>
              <a:rPr lang="en-US" dirty="0" err="1" smtClean="0"/>
              <a:t>específicas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6256"/>
            <a:ext cx="8229600" cy="49554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43221" y="1705959"/>
            <a:ext cx="7620217" cy="4154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charset="2"/>
              <a:buChar char="v"/>
            </a:pPr>
            <a:r>
              <a:rPr lang="pt-BR" sz="2400" dirty="0" smtClean="0"/>
              <a:t>La Nación </a:t>
            </a:r>
            <a:r>
              <a:rPr lang="pt-BR" sz="2400" dirty="0" err="1" smtClean="0"/>
              <a:t>is</a:t>
            </a:r>
            <a:r>
              <a:rPr lang="pt-BR" sz="2400" dirty="0" smtClean="0"/>
              <a:t> </a:t>
            </a:r>
            <a:r>
              <a:rPr lang="pt-BR" sz="2400" dirty="0" err="1" smtClean="0"/>
              <a:t>counscious</a:t>
            </a:r>
            <a:r>
              <a:rPr lang="pt-BR" sz="2400" dirty="0" smtClean="0"/>
              <a:t> </a:t>
            </a:r>
            <a:r>
              <a:rPr lang="pt-BR" sz="2400" dirty="0" err="1" smtClean="0"/>
              <a:t>of</a:t>
            </a:r>
            <a:r>
              <a:rPr lang="pt-BR" sz="2400" dirty="0" smtClean="0"/>
              <a:t> </a:t>
            </a:r>
            <a:r>
              <a:rPr lang="pt-BR" sz="2400" dirty="0" err="1" smtClean="0"/>
              <a:t>the</a:t>
            </a:r>
            <a:r>
              <a:rPr lang="pt-BR" sz="2400" dirty="0" smtClean="0"/>
              <a:t> </a:t>
            </a:r>
            <a:r>
              <a:rPr lang="pt-BR" sz="2400" dirty="0" err="1" smtClean="0"/>
              <a:t>changes</a:t>
            </a:r>
            <a:r>
              <a:rPr lang="pt-BR" sz="2400" dirty="0" smtClean="0"/>
              <a:t>.</a:t>
            </a:r>
          </a:p>
          <a:p>
            <a:pPr marL="342900" indent="-342900">
              <a:buFont typeface="Wingdings" charset="2"/>
              <a:buChar char="v"/>
            </a:pPr>
            <a:endParaRPr lang="pt-BR" sz="2400" dirty="0" smtClean="0"/>
          </a:p>
          <a:p>
            <a:pPr marL="342900" indent="-342900">
              <a:buFont typeface="Wingdings" charset="2"/>
              <a:buChar char="v"/>
            </a:pPr>
            <a:r>
              <a:rPr lang="pt-BR" sz="2400" dirty="0" err="1" smtClean="0"/>
              <a:t>There</a:t>
            </a:r>
            <a:r>
              <a:rPr lang="pt-BR" sz="2400" dirty="0" smtClean="0"/>
              <a:t> are </a:t>
            </a:r>
            <a:r>
              <a:rPr lang="pt-BR" sz="2400" dirty="0" err="1" smtClean="0"/>
              <a:t>many</a:t>
            </a:r>
            <a:r>
              <a:rPr lang="pt-BR" sz="2400" dirty="0" smtClean="0"/>
              <a:t> </a:t>
            </a:r>
            <a:r>
              <a:rPr lang="pt-BR" sz="2400" dirty="0" err="1" smtClean="0"/>
              <a:t>iniciatives</a:t>
            </a:r>
            <a:r>
              <a:rPr lang="pt-BR" sz="2400" dirty="0" smtClean="0"/>
              <a:t> </a:t>
            </a:r>
            <a:r>
              <a:rPr lang="pt-BR" sz="2400" dirty="0" err="1" smtClean="0"/>
              <a:t>to</a:t>
            </a:r>
            <a:r>
              <a:rPr lang="pt-BR" sz="2400" dirty="0" smtClean="0"/>
              <a:t> </a:t>
            </a:r>
            <a:r>
              <a:rPr lang="pt-BR" sz="2400" dirty="0" err="1" smtClean="0"/>
              <a:t>incentivate</a:t>
            </a:r>
            <a:r>
              <a:rPr lang="pt-BR" sz="2400" dirty="0" smtClean="0"/>
              <a:t> </a:t>
            </a:r>
            <a:r>
              <a:rPr lang="pt-BR" sz="2400" dirty="0" err="1" smtClean="0"/>
              <a:t>participation</a:t>
            </a:r>
            <a:r>
              <a:rPr lang="pt-BR" sz="2400" dirty="0" smtClean="0"/>
              <a:t> </a:t>
            </a:r>
            <a:r>
              <a:rPr lang="pt-BR" sz="2400" dirty="0" err="1" smtClean="0"/>
              <a:t>of</a:t>
            </a:r>
            <a:r>
              <a:rPr lang="pt-BR" sz="2400" dirty="0" smtClean="0"/>
              <a:t> </a:t>
            </a:r>
            <a:r>
              <a:rPr lang="pt-BR" sz="2400" dirty="0" err="1" smtClean="0"/>
              <a:t>the</a:t>
            </a:r>
            <a:r>
              <a:rPr lang="pt-BR" sz="2400" dirty="0" smtClean="0"/>
              <a:t> </a:t>
            </a:r>
            <a:r>
              <a:rPr lang="pt-BR" sz="2400" dirty="0" err="1" smtClean="0"/>
              <a:t>public</a:t>
            </a:r>
            <a:r>
              <a:rPr lang="pt-BR" sz="2400" dirty="0" smtClean="0"/>
              <a:t> in </a:t>
            </a:r>
            <a:r>
              <a:rPr lang="pt-BR" sz="2400" dirty="0" err="1" smtClean="0"/>
              <a:t>the</a:t>
            </a:r>
            <a:r>
              <a:rPr lang="pt-BR" sz="2400" dirty="0" smtClean="0"/>
              <a:t> </a:t>
            </a:r>
            <a:r>
              <a:rPr lang="pt-BR" sz="2400" dirty="0" err="1" smtClean="0"/>
              <a:t>process</a:t>
            </a:r>
            <a:r>
              <a:rPr lang="pt-BR" sz="2400" dirty="0" smtClean="0"/>
              <a:t> </a:t>
            </a:r>
            <a:r>
              <a:rPr lang="pt-BR" sz="2400" dirty="0" err="1" smtClean="0"/>
              <a:t>of</a:t>
            </a:r>
            <a:r>
              <a:rPr lang="pt-BR" sz="2400" dirty="0" smtClean="0"/>
              <a:t> </a:t>
            </a:r>
            <a:r>
              <a:rPr lang="pt-BR" sz="2400" dirty="0" err="1" smtClean="0"/>
              <a:t>news</a:t>
            </a:r>
            <a:r>
              <a:rPr lang="pt-BR" sz="2400" dirty="0" smtClean="0"/>
              <a:t> </a:t>
            </a:r>
            <a:r>
              <a:rPr lang="pt-BR" sz="2400" dirty="0" err="1" smtClean="0"/>
              <a:t>production</a:t>
            </a:r>
            <a:r>
              <a:rPr lang="pt-BR" sz="2400" dirty="0" smtClean="0"/>
              <a:t>.</a:t>
            </a:r>
          </a:p>
          <a:p>
            <a:pPr marL="342900" indent="-342900">
              <a:buFont typeface="Wingdings" charset="2"/>
              <a:buChar char="v"/>
            </a:pPr>
            <a:endParaRPr lang="pt-BR" sz="2400" dirty="0" smtClean="0"/>
          </a:p>
          <a:p>
            <a:pPr marL="342900" indent="-342900">
              <a:buFont typeface="Wingdings" charset="2"/>
              <a:buChar char="v"/>
            </a:pPr>
            <a:r>
              <a:rPr lang="pt-BR" sz="2400" dirty="0" smtClean="0"/>
              <a:t>The </a:t>
            </a:r>
            <a:r>
              <a:rPr lang="pt-BR" sz="2400" dirty="0" err="1" smtClean="0"/>
              <a:t>Group</a:t>
            </a:r>
            <a:r>
              <a:rPr lang="pt-BR" sz="2400" dirty="0" smtClean="0"/>
              <a:t> </a:t>
            </a:r>
            <a:r>
              <a:rPr lang="pt-BR" sz="2400" dirty="0" err="1" smtClean="0"/>
              <a:t>has</a:t>
            </a:r>
            <a:r>
              <a:rPr lang="pt-BR" sz="2400" dirty="0" smtClean="0"/>
              <a:t> </a:t>
            </a:r>
            <a:r>
              <a:rPr lang="pt-BR" sz="2400" dirty="0" err="1" smtClean="0"/>
              <a:t>built</a:t>
            </a:r>
            <a:r>
              <a:rPr lang="pt-BR" sz="2400" dirty="0" smtClean="0"/>
              <a:t> a </a:t>
            </a:r>
            <a:r>
              <a:rPr lang="pt-BR" sz="2400" dirty="0" err="1" smtClean="0"/>
              <a:t>structure</a:t>
            </a:r>
            <a:r>
              <a:rPr lang="pt-BR" sz="2400" dirty="0" smtClean="0"/>
              <a:t> </a:t>
            </a:r>
            <a:r>
              <a:rPr lang="pt-BR" sz="2400" dirty="0" err="1" smtClean="0"/>
              <a:t>to</a:t>
            </a:r>
            <a:r>
              <a:rPr lang="pt-BR" sz="2400" dirty="0" smtClean="0"/>
              <a:t> </a:t>
            </a:r>
            <a:r>
              <a:rPr lang="pt-BR" sz="2400" dirty="0" err="1" smtClean="0"/>
              <a:t>integrate</a:t>
            </a:r>
            <a:r>
              <a:rPr lang="pt-BR" sz="2400" dirty="0" smtClean="0"/>
              <a:t> </a:t>
            </a:r>
            <a:r>
              <a:rPr lang="pt-BR" sz="2400" dirty="0" err="1" smtClean="0"/>
              <a:t>the</a:t>
            </a:r>
            <a:r>
              <a:rPr lang="pt-BR" sz="2400" dirty="0" smtClean="0"/>
              <a:t> </a:t>
            </a:r>
            <a:r>
              <a:rPr lang="pt-BR" sz="2400" dirty="0" err="1" smtClean="0"/>
              <a:t>newsrooms</a:t>
            </a:r>
            <a:r>
              <a:rPr lang="pt-BR" sz="2400" dirty="0" smtClean="0"/>
              <a:t> </a:t>
            </a:r>
            <a:r>
              <a:rPr lang="pt-BR" sz="2400" dirty="0" err="1" smtClean="0"/>
              <a:t>and</a:t>
            </a:r>
            <a:r>
              <a:rPr lang="pt-BR" sz="2400" dirty="0" smtClean="0"/>
              <a:t> </a:t>
            </a:r>
            <a:r>
              <a:rPr lang="pt-BR" sz="2400" dirty="0" err="1" smtClean="0"/>
              <a:t>now</a:t>
            </a:r>
            <a:r>
              <a:rPr lang="pt-BR" sz="2400" dirty="0" smtClean="0"/>
              <a:t> </a:t>
            </a:r>
            <a:r>
              <a:rPr lang="pt-BR" sz="2400" dirty="0" err="1" smtClean="0"/>
              <a:t>is</a:t>
            </a:r>
            <a:r>
              <a:rPr lang="pt-BR" sz="2400" dirty="0" smtClean="0"/>
              <a:t> </a:t>
            </a:r>
            <a:r>
              <a:rPr lang="pt-BR" sz="2400" dirty="0" err="1" smtClean="0"/>
              <a:t>trying</a:t>
            </a:r>
            <a:r>
              <a:rPr lang="pt-BR" sz="2400" dirty="0" smtClean="0"/>
              <a:t> </a:t>
            </a:r>
            <a:r>
              <a:rPr lang="pt-BR" sz="2400" dirty="0" err="1" smtClean="0"/>
              <a:t>to</a:t>
            </a:r>
            <a:r>
              <a:rPr lang="pt-BR" sz="2400" dirty="0" smtClean="0"/>
              <a:t> </a:t>
            </a:r>
            <a:r>
              <a:rPr lang="pt-BR" sz="2400" dirty="0" err="1" smtClean="0"/>
              <a:t>tropicalize</a:t>
            </a:r>
            <a:r>
              <a:rPr lang="pt-BR" sz="2400" dirty="0" smtClean="0"/>
              <a:t> </a:t>
            </a:r>
            <a:r>
              <a:rPr lang="pt-BR" sz="2400" dirty="0" err="1" smtClean="0"/>
              <a:t>the</a:t>
            </a:r>
            <a:r>
              <a:rPr lang="pt-BR" sz="2400" dirty="0" smtClean="0"/>
              <a:t> </a:t>
            </a:r>
            <a:r>
              <a:rPr lang="pt-BR" sz="2400" dirty="0" err="1" smtClean="0"/>
              <a:t>model</a:t>
            </a:r>
            <a:r>
              <a:rPr lang="pt-BR" sz="2400" dirty="0" smtClean="0"/>
              <a:t>, i.e., </a:t>
            </a:r>
            <a:r>
              <a:rPr lang="pt-BR" sz="2400" dirty="0" err="1" smtClean="0"/>
              <a:t>to</a:t>
            </a:r>
            <a:r>
              <a:rPr lang="pt-BR" sz="2400" dirty="0" smtClean="0"/>
              <a:t> </a:t>
            </a:r>
            <a:r>
              <a:rPr lang="pt-BR" sz="2400" dirty="0" err="1" smtClean="0"/>
              <a:t>adapt</a:t>
            </a:r>
            <a:r>
              <a:rPr lang="pt-BR" sz="2400" dirty="0" smtClean="0"/>
              <a:t> </a:t>
            </a:r>
            <a:r>
              <a:rPr lang="pt-BR" sz="2400" dirty="0" err="1" smtClean="0"/>
              <a:t>the</a:t>
            </a:r>
            <a:r>
              <a:rPr lang="pt-BR" sz="2400" dirty="0" smtClean="0"/>
              <a:t> </a:t>
            </a:r>
            <a:r>
              <a:rPr lang="pt-BR" sz="2400" dirty="0" err="1" smtClean="0"/>
              <a:t>traditional</a:t>
            </a:r>
            <a:r>
              <a:rPr lang="pt-BR" sz="2400" dirty="0" smtClean="0"/>
              <a:t> </a:t>
            </a:r>
            <a:r>
              <a:rPr lang="pt-BR" sz="2400" dirty="0" err="1" smtClean="0"/>
              <a:t>process</a:t>
            </a:r>
            <a:r>
              <a:rPr lang="pt-BR" sz="2400" dirty="0" smtClean="0"/>
              <a:t> </a:t>
            </a:r>
            <a:r>
              <a:rPr lang="pt-BR" sz="2400" dirty="0" err="1" smtClean="0"/>
              <a:t>to</a:t>
            </a:r>
            <a:r>
              <a:rPr lang="pt-BR" sz="2400" dirty="0" smtClean="0"/>
              <a:t> </a:t>
            </a:r>
            <a:r>
              <a:rPr lang="pt-BR" sz="2400" dirty="0" err="1" smtClean="0"/>
              <a:t>the</a:t>
            </a:r>
            <a:r>
              <a:rPr lang="pt-BR" sz="2400" dirty="0" smtClean="0"/>
              <a:t> </a:t>
            </a:r>
            <a:r>
              <a:rPr lang="pt-BR" sz="2400" dirty="0" err="1" smtClean="0"/>
              <a:t>context</a:t>
            </a:r>
            <a:r>
              <a:rPr lang="pt-BR" sz="2400" dirty="0" smtClean="0"/>
              <a:t>.</a:t>
            </a:r>
          </a:p>
          <a:p>
            <a:pPr marL="342900" indent="-342900">
              <a:buFont typeface="Wingdings" charset="2"/>
              <a:buChar char="v"/>
            </a:pPr>
            <a:endParaRPr lang="pt-BR" sz="2400" dirty="0"/>
          </a:p>
          <a:p>
            <a:pPr marL="342900" indent="-342900">
              <a:buFont typeface="Wingdings" charset="2"/>
              <a:buChar char="v"/>
            </a:pPr>
            <a:r>
              <a:rPr lang="pt-BR" sz="2400" dirty="0" err="1" smtClean="0"/>
              <a:t>They</a:t>
            </a:r>
            <a:r>
              <a:rPr lang="pt-BR" sz="2400" dirty="0" smtClean="0"/>
              <a:t> </a:t>
            </a:r>
            <a:r>
              <a:rPr lang="pt-BR" sz="2400" dirty="0" err="1" smtClean="0"/>
              <a:t>have</a:t>
            </a:r>
            <a:r>
              <a:rPr lang="pt-BR" sz="2400" dirty="0" smtClean="0"/>
              <a:t> </a:t>
            </a:r>
            <a:r>
              <a:rPr lang="pt-BR" sz="2400" dirty="0" err="1" smtClean="0"/>
              <a:t>many</a:t>
            </a:r>
            <a:r>
              <a:rPr lang="pt-BR" sz="2400" dirty="0" smtClean="0"/>
              <a:t> </a:t>
            </a:r>
            <a:r>
              <a:rPr lang="pt-BR" sz="2400" dirty="0" err="1" smtClean="0"/>
              <a:t>doubts</a:t>
            </a:r>
            <a:r>
              <a:rPr lang="pt-BR" sz="2400" dirty="0" smtClean="0"/>
              <a:t> </a:t>
            </a:r>
            <a:r>
              <a:rPr lang="pt-BR" sz="2400" dirty="0" err="1" smtClean="0"/>
              <a:t>about</a:t>
            </a:r>
            <a:r>
              <a:rPr lang="pt-BR" sz="2400" dirty="0" smtClean="0"/>
              <a:t> </a:t>
            </a:r>
            <a:r>
              <a:rPr lang="pt-BR" sz="2400" dirty="0" err="1" smtClean="0"/>
              <a:t>the</a:t>
            </a:r>
            <a:r>
              <a:rPr lang="pt-BR" sz="2400" dirty="0" smtClean="0"/>
              <a:t> </a:t>
            </a:r>
            <a:r>
              <a:rPr lang="pt-BR" sz="2400" dirty="0" err="1" smtClean="0"/>
              <a:t>process</a:t>
            </a:r>
            <a:r>
              <a:rPr lang="pt-BR" sz="2400" dirty="0" smtClean="0"/>
              <a:t> </a:t>
            </a:r>
            <a:r>
              <a:rPr lang="pt-BR" sz="2400" dirty="0" err="1" smtClean="0"/>
              <a:t>and</a:t>
            </a:r>
            <a:r>
              <a:rPr lang="pt-BR" sz="2400" dirty="0" smtClean="0"/>
              <a:t> </a:t>
            </a:r>
            <a:r>
              <a:rPr lang="pt-BR" sz="2400" dirty="0" err="1" smtClean="0"/>
              <a:t>the</a:t>
            </a:r>
            <a:r>
              <a:rPr lang="pt-BR" sz="2400" dirty="0" smtClean="0"/>
              <a:t> business </a:t>
            </a:r>
            <a:r>
              <a:rPr lang="pt-BR" sz="2400" dirty="0" err="1" smtClean="0"/>
              <a:t>model</a:t>
            </a:r>
            <a:r>
              <a:rPr lang="pt-BR" sz="2400" dirty="0" smtClean="0"/>
              <a:t>.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023549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research - State of the 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Paper to Latin-American Association of Investigators in Communication (ALAIC): </a:t>
            </a:r>
            <a:r>
              <a:rPr lang="en-US" i="1" dirty="0" smtClean="0"/>
              <a:t>Convergence Experiences in Brazil and Costa Rica. Analysis of the integration processes in newsrooms: the case of </a:t>
            </a:r>
            <a:r>
              <a:rPr lang="en-US" i="1" dirty="0" err="1" smtClean="0"/>
              <a:t>Correio</a:t>
            </a:r>
            <a:r>
              <a:rPr lang="en-US" i="1" dirty="0" smtClean="0"/>
              <a:t> </a:t>
            </a:r>
            <a:r>
              <a:rPr lang="en-US" i="1" dirty="0" err="1" smtClean="0"/>
              <a:t>Braziliense</a:t>
            </a:r>
            <a:r>
              <a:rPr lang="en-US" i="1" dirty="0" smtClean="0"/>
              <a:t>, O </a:t>
            </a:r>
            <a:r>
              <a:rPr lang="en-US" i="1" dirty="0" err="1" smtClean="0"/>
              <a:t>Globo</a:t>
            </a:r>
            <a:r>
              <a:rPr lang="en-US" i="1" dirty="0" smtClean="0"/>
              <a:t> and La </a:t>
            </a:r>
            <a:r>
              <a:rPr lang="en-US" i="1" dirty="0" err="1" smtClean="0"/>
              <a:t>Nación</a:t>
            </a:r>
            <a:r>
              <a:rPr lang="en-US" i="1" dirty="0" smtClean="0"/>
              <a:t>. </a:t>
            </a:r>
            <a:r>
              <a:rPr lang="en-US" sz="2900" dirty="0" smtClean="0"/>
              <a:t>Thaïs M. Jorge, </a:t>
            </a:r>
            <a:r>
              <a:rPr lang="en-US" sz="2900" dirty="0" err="1" smtClean="0"/>
              <a:t>Edgard</a:t>
            </a:r>
            <a:r>
              <a:rPr lang="en-US" sz="2900" dirty="0" smtClean="0"/>
              <a:t> Costa, </a:t>
            </a:r>
            <a:r>
              <a:rPr lang="en-US" sz="2900" dirty="0" err="1" smtClean="0"/>
              <a:t>Suzana</a:t>
            </a:r>
            <a:r>
              <a:rPr lang="en-US" sz="2900" dirty="0" smtClean="0"/>
              <a:t> </a:t>
            </a:r>
            <a:r>
              <a:rPr lang="en-US" sz="2900" dirty="0" err="1" smtClean="0"/>
              <a:t>Guedes</a:t>
            </a:r>
            <a:r>
              <a:rPr lang="en-US" sz="2900" dirty="0" smtClean="0"/>
              <a:t>, </a:t>
            </a:r>
            <a:r>
              <a:rPr lang="en-US" sz="2900" dirty="0" err="1" smtClean="0"/>
              <a:t>Benedito</a:t>
            </a:r>
            <a:r>
              <a:rPr lang="en-US" sz="2900" dirty="0" smtClean="0"/>
              <a:t> Medeiros.</a:t>
            </a:r>
          </a:p>
          <a:p>
            <a:r>
              <a:rPr lang="en-US" dirty="0" smtClean="0"/>
              <a:t>Paper to </a:t>
            </a:r>
            <a:r>
              <a:rPr lang="en-US" dirty="0" err="1" smtClean="0"/>
              <a:t>Lusocom</a:t>
            </a:r>
            <a:r>
              <a:rPr lang="en-US" dirty="0" smtClean="0"/>
              <a:t>: </a:t>
            </a:r>
            <a:r>
              <a:rPr lang="en-US" i="1" dirty="0" smtClean="0"/>
              <a:t>Social Media Editor. The End of the Gatekeeper</a:t>
            </a:r>
            <a:r>
              <a:rPr lang="en-US" i="1" dirty="0"/>
              <a:t>? </a:t>
            </a:r>
            <a:r>
              <a:rPr lang="en-US" sz="2900" dirty="0"/>
              <a:t>Thaïs M. </a:t>
            </a:r>
            <a:r>
              <a:rPr lang="en-US" sz="2900" dirty="0" smtClean="0"/>
              <a:t>Jorge, Marina Simon.</a:t>
            </a:r>
          </a:p>
          <a:p>
            <a:r>
              <a:rPr lang="en-US" dirty="0" smtClean="0"/>
              <a:t>Paper to International Congress on </a:t>
            </a:r>
            <a:r>
              <a:rPr lang="en-US" dirty="0" err="1" smtClean="0"/>
              <a:t>Cyberjournalism</a:t>
            </a:r>
            <a:r>
              <a:rPr lang="en-US" dirty="0" smtClean="0"/>
              <a:t> and Web 3.0. </a:t>
            </a:r>
            <a:r>
              <a:rPr lang="en-US" i="1" dirty="0" smtClean="0"/>
              <a:t>Rise and Fall of Mobile Devices: a study about Journalism in tablets in Brazil </a:t>
            </a:r>
            <a:r>
              <a:rPr lang="en-US" i="1" dirty="0"/>
              <a:t>and Spain. </a:t>
            </a:r>
            <a:r>
              <a:rPr lang="en-US" sz="2900" dirty="0"/>
              <a:t>Thaïs M. </a:t>
            </a:r>
            <a:r>
              <a:rPr lang="en-US" sz="2900" dirty="0" smtClean="0"/>
              <a:t>Jorge, Luisa Laval.</a:t>
            </a:r>
          </a:p>
          <a:p>
            <a:r>
              <a:rPr lang="en-US" dirty="0" smtClean="0"/>
              <a:t>Paper to Brazilian Society of Journalism Researchers: </a:t>
            </a:r>
            <a:r>
              <a:rPr lang="en-US" i="1" dirty="0" smtClean="0"/>
              <a:t>News Values in a Website’s Home Page: ideology and power. </a:t>
            </a:r>
            <a:r>
              <a:rPr lang="en-US" sz="2900" dirty="0"/>
              <a:t>Thaïs M. </a:t>
            </a:r>
            <a:r>
              <a:rPr lang="en-US" sz="2900" dirty="0" smtClean="0"/>
              <a:t>Jorge.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1480869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Muito</a:t>
            </a:r>
            <a:r>
              <a:rPr lang="en-US" dirty="0" smtClean="0"/>
              <a:t> </a:t>
            </a:r>
            <a:r>
              <a:rPr lang="en-US" dirty="0" err="1" smtClean="0"/>
              <a:t>obrigada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Thank you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thaisdemendonca@gmail.com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632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Questions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29230" y="1389058"/>
            <a:ext cx="8814769" cy="5447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/>
              <a:t>On </a:t>
            </a:r>
            <a:r>
              <a:rPr lang="en-US" sz="3200" i="1" dirty="0" smtClean="0"/>
              <a:t>convergence</a:t>
            </a:r>
          </a:p>
          <a:p>
            <a:endParaRPr lang="en-US" sz="2800" dirty="0"/>
          </a:p>
          <a:p>
            <a:endParaRPr lang="en-US" sz="2800" dirty="0"/>
          </a:p>
          <a:p>
            <a:pPr marL="457200" indent="-457200">
              <a:buFont typeface="Arial"/>
              <a:buChar char="•"/>
            </a:pPr>
            <a:r>
              <a:rPr lang="en-US" sz="2800" dirty="0"/>
              <a:t>How a communication company "leader in the generation of content (print, digital, radio and experiential)"</a:t>
            </a:r>
            <a:r>
              <a:rPr lang="en-US" sz="2000" baseline="30000" dirty="0"/>
              <a:t>*</a:t>
            </a:r>
            <a:r>
              <a:rPr lang="en-US" sz="2800" dirty="0"/>
              <a:t> </a:t>
            </a:r>
            <a:r>
              <a:rPr lang="en-US" sz="2800" dirty="0" smtClean="0"/>
              <a:t>deals with integration?</a:t>
            </a:r>
          </a:p>
          <a:p>
            <a:endParaRPr lang="en-US" sz="2800" dirty="0"/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How </a:t>
            </a:r>
            <a:r>
              <a:rPr lang="en-US" sz="2800" dirty="0"/>
              <a:t>does this system to "deliver content when and how audiences </a:t>
            </a:r>
            <a:r>
              <a:rPr lang="en-US" sz="2800" dirty="0" smtClean="0"/>
              <a:t>require”</a:t>
            </a:r>
            <a:r>
              <a:rPr lang="en-US" dirty="0" smtClean="0"/>
              <a:t>*</a:t>
            </a:r>
            <a:r>
              <a:rPr lang="en-US" sz="2800" dirty="0" smtClean="0"/>
              <a:t> </a:t>
            </a:r>
            <a:r>
              <a:rPr lang="en-US" sz="2800" dirty="0"/>
              <a:t>work? How to know what audiences want</a:t>
            </a:r>
            <a:r>
              <a:rPr lang="en-US" sz="2800" dirty="0" smtClean="0"/>
              <a:t>?</a:t>
            </a:r>
          </a:p>
          <a:p>
            <a:pPr marL="457200" indent="-457200">
              <a:buFont typeface="Arial"/>
              <a:buChar char="•"/>
            </a:pPr>
            <a:endParaRPr lang="en-US" sz="2800" dirty="0"/>
          </a:p>
          <a:p>
            <a:pPr algn="r"/>
            <a:r>
              <a:rPr lang="en-US" dirty="0" smtClean="0"/>
              <a:t>*Expressions used in La </a:t>
            </a:r>
            <a:r>
              <a:rPr lang="en-US" dirty="0" err="1" smtClean="0"/>
              <a:t>Nación’s</a:t>
            </a:r>
            <a:r>
              <a:rPr lang="en-US" dirty="0" smtClean="0"/>
              <a:t> website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924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Questions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29231" y="1389058"/>
            <a:ext cx="8497296" cy="4724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sz="2800" i="1" dirty="0" smtClean="0"/>
              <a:t>About planning</a:t>
            </a:r>
          </a:p>
          <a:p>
            <a:endParaRPr lang="en-US" sz="2400" dirty="0" smtClean="0"/>
          </a:p>
          <a:p>
            <a:endParaRPr lang="en-US" sz="2400" dirty="0"/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/>
              <a:t>Is there a </a:t>
            </a:r>
            <a:r>
              <a:rPr lang="en-US" sz="2400" dirty="0" smtClean="0"/>
              <a:t>daily panorama </a:t>
            </a:r>
            <a:r>
              <a:rPr lang="en-US" sz="2400" dirty="0"/>
              <a:t>or agenda </a:t>
            </a:r>
            <a:r>
              <a:rPr lang="en-US" sz="2400" dirty="0" smtClean="0"/>
              <a:t>of the topics?</a:t>
            </a:r>
            <a:endParaRPr lang="en-US" sz="2400" dirty="0"/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/>
              <a:t>At what point </a:t>
            </a:r>
            <a:r>
              <a:rPr lang="en-US" sz="2400" dirty="0" smtClean="0"/>
              <a:t> </a:t>
            </a:r>
            <a:r>
              <a:rPr lang="en-US" sz="2400" dirty="0"/>
              <a:t>topics of the day are drawn? </a:t>
            </a:r>
            <a:r>
              <a:rPr lang="en-US" sz="2400" dirty="0" smtClean="0"/>
              <a:t> Are there multiple meetings during the day?</a:t>
            </a:r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/>
              <a:t>How the integration is accomplished between the products and platforms?</a:t>
            </a:r>
            <a:endParaRPr lang="en-US" sz="2400" dirty="0"/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en-US" sz="2400" dirty="0" smtClean="0"/>
              <a:t>Is  it possible </a:t>
            </a:r>
            <a:r>
              <a:rPr lang="en-US" sz="2400" dirty="0"/>
              <a:t>to </a:t>
            </a:r>
            <a:r>
              <a:rPr lang="en-US" sz="2400" dirty="0" smtClean="0"/>
              <a:t>follow an </a:t>
            </a:r>
            <a:r>
              <a:rPr lang="en-US" sz="2400" dirty="0"/>
              <a:t>issue from its inception to </a:t>
            </a:r>
            <a:r>
              <a:rPr lang="en-US" sz="2400" dirty="0" smtClean="0"/>
              <a:t>the delivery </a:t>
            </a:r>
            <a:r>
              <a:rPr lang="en-US" sz="2400" dirty="0"/>
              <a:t>by various platforms (website, smart phone, newspaper, magazine, radio, TV)?</a:t>
            </a:r>
          </a:p>
        </p:txBody>
      </p:sp>
    </p:spTree>
    <p:extLst>
      <p:ext uri="{BB962C8B-B14F-4D97-AF65-F5344CB8AC3E}">
        <p14:creationId xmlns:p14="http://schemas.microsoft.com/office/powerpoint/2010/main" val="523791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Nación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6256"/>
            <a:ext cx="8229600" cy="495545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The </a:t>
            </a:r>
            <a:r>
              <a:rPr lang="pt-BR" dirty="0" err="1" smtClean="0"/>
              <a:t>largest</a:t>
            </a:r>
            <a:r>
              <a:rPr lang="pt-BR" dirty="0" smtClean="0"/>
              <a:t> </a:t>
            </a:r>
            <a:r>
              <a:rPr lang="pt-BR" dirty="0" err="1" smtClean="0"/>
              <a:t>daily</a:t>
            </a:r>
            <a:r>
              <a:rPr lang="pt-BR" dirty="0" smtClean="0"/>
              <a:t> </a:t>
            </a:r>
            <a:r>
              <a:rPr lang="pt-BR" dirty="0" err="1" smtClean="0"/>
              <a:t>newspaper</a:t>
            </a:r>
            <a:r>
              <a:rPr lang="pt-BR" dirty="0" smtClean="0"/>
              <a:t> in </a:t>
            </a:r>
            <a:r>
              <a:rPr lang="pt-BR" dirty="0"/>
              <a:t>Costa </a:t>
            </a:r>
            <a:r>
              <a:rPr lang="pt-BR" dirty="0" smtClean="0"/>
              <a:t>Rica.</a:t>
            </a:r>
          </a:p>
          <a:p>
            <a:pPr marL="0" indent="0">
              <a:buNone/>
            </a:pPr>
            <a:r>
              <a:rPr lang="pt-BR" dirty="0" smtClean="0"/>
              <a:t>100 </a:t>
            </a:r>
            <a:r>
              <a:rPr lang="pt-BR" dirty="0" err="1"/>
              <a:t>thousand</a:t>
            </a:r>
            <a:r>
              <a:rPr lang="pt-BR" dirty="0"/>
              <a:t> copies / </a:t>
            </a:r>
            <a:r>
              <a:rPr lang="pt-BR" dirty="0" err="1"/>
              <a:t>day</a:t>
            </a:r>
            <a:endParaRPr lang="pt-BR" dirty="0"/>
          </a:p>
          <a:p>
            <a:pPr marL="0" indent="0">
              <a:buNone/>
            </a:pPr>
            <a:r>
              <a:rPr lang="pt-BR" dirty="0" err="1"/>
              <a:t>Integration</a:t>
            </a:r>
            <a:r>
              <a:rPr lang="pt-BR" dirty="0"/>
              <a:t> </a:t>
            </a:r>
            <a:r>
              <a:rPr lang="pt-BR" dirty="0" err="1" smtClean="0"/>
              <a:t>process</a:t>
            </a:r>
            <a:r>
              <a:rPr lang="pt-BR" dirty="0"/>
              <a:t>: 2007-2011</a:t>
            </a:r>
          </a:p>
          <a:p>
            <a:pPr marL="0" indent="0">
              <a:buNone/>
            </a:pPr>
            <a:r>
              <a:rPr lang="pt-BR" dirty="0"/>
              <a:t>La </a:t>
            </a:r>
            <a:r>
              <a:rPr lang="pt-BR" dirty="0" err="1"/>
              <a:t>Nacion</a:t>
            </a:r>
            <a:r>
              <a:rPr lang="pt-BR" dirty="0"/>
              <a:t>, El </a:t>
            </a:r>
            <a:r>
              <a:rPr lang="pt-BR" dirty="0" err="1"/>
              <a:t>Financiero</a:t>
            </a:r>
            <a:r>
              <a:rPr lang="pt-BR" dirty="0"/>
              <a:t>, La </a:t>
            </a:r>
            <a:r>
              <a:rPr lang="pt-BR" dirty="0" err="1"/>
              <a:t>Teja</a:t>
            </a:r>
            <a:r>
              <a:rPr lang="pt-BR" dirty="0"/>
              <a:t>,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monthly</a:t>
            </a:r>
            <a:r>
              <a:rPr lang="pt-BR" dirty="0"/>
              <a:t> magazines</a:t>
            </a:r>
          </a:p>
          <a:p>
            <a:pPr marL="0" indent="0">
              <a:buNone/>
            </a:pPr>
            <a:r>
              <a:rPr lang="pt-BR" dirty="0" err="1"/>
              <a:t>Investment</a:t>
            </a:r>
            <a:r>
              <a:rPr lang="pt-BR" dirty="0"/>
              <a:t>: US $ 7 </a:t>
            </a:r>
            <a:r>
              <a:rPr lang="pt-BR" dirty="0" err="1"/>
              <a:t>million</a:t>
            </a:r>
            <a:endParaRPr lang="pt-B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614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Grupo</a:t>
            </a:r>
            <a:r>
              <a:rPr lang="en-US" dirty="0" smtClean="0"/>
              <a:t> </a:t>
            </a:r>
            <a:r>
              <a:rPr lang="en-US" dirty="0" err="1" smtClean="0"/>
              <a:t>Nación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4727" b="4727"/>
          <a:stretch>
            <a:fillRect/>
          </a:stretch>
        </p:blipFill>
        <p:spPr>
          <a:xfrm>
            <a:off x="457200" y="1411192"/>
            <a:ext cx="8229600" cy="4714971"/>
          </a:xfrm>
        </p:spPr>
      </p:pic>
    </p:spTree>
    <p:extLst>
      <p:ext uri="{BB962C8B-B14F-4D97-AF65-F5344CB8AC3E}">
        <p14:creationId xmlns:p14="http://schemas.microsoft.com/office/powerpoint/2010/main" val="2904862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Nación</a:t>
            </a:r>
            <a:r>
              <a:rPr lang="en-US" dirty="0" smtClean="0"/>
              <a:t>-Social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Radar </a:t>
            </a:r>
            <a:r>
              <a:rPr lang="pt-BR" dirty="0" err="1" smtClean="0"/>
              <a:t>and</a:t>
            </a:r>
            <a:r>
              <a:rPr lang="pt-BR" dirty="0" smtClean="0"/>
              <a:t> Eco: on</a:t>
            </a:r>
            <a:r>
              <a:rPr lang="pt-BR" dirty="0"/>
              <a:t>-line </a:t>
            </a:r>
            <a:r>
              <a:rPr lang="pt-BR" dirty="0" err="1" smtClean="0"/>
              <a:t>edition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content</a:t>
            </a:r>
            <a:r>
              <a:rPr lang="pt-BR" dirty="0" smtClean="0"/>
              <a:t> </a:t>
            </a:r>
            <a:r>
              <a:rPr lang="pt-BR" dirty="0" err="1" smtClean="0"/>
              <a:t>distribution</a:t>
            </a:r>
            <a:r>
              <a:rPr lang="pt-BR" dirty="0" smtClean="0"/>
              <a:t> </a:t>
            </a:r>
            <a:r>
              <a:rPr lang="pt-BR" dirty="0" err="1" smtClean="0"/>
              <a:t>on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social media network </a:t>
            </a:r>
            <a:r>
              <a:rPr lang="pt-BR" dirty="0" err="1" smtClean="0"/>
              <a:t>and</a:t>
            </a:r>
            <a:r>
              <a:rPr lang="pt-BR" dirty="0" smtClean="0"/>
              <a:t> mobile </a:t>
            </a:r>
            <a:r>
              <a:rPr lang="pt-BR" dirty="0" err="1" smtClean="0"/>
              <a:t>devices</a:t>
            </a:r>
            <a:endParaRPr lang="pt-BR" dirty="0" smtClean="0"/>
          </a:p>
          <a:p>
            <a:r>
              <a:rPr lang="pt-BR" dirty="0" smtClean="0"/>
              <a:t>Team: 15 </a:t>
            </a:r>
            <a:r>
              <a:rPr lang="pt-BR" dirty="0" err="1" smtClean="0"/>
              <a:t>people</a:t>
            </a:r>
            <a:r>
              <a:rPr lang="pt-BR" dirty="0" smtClean="0"/>
              <a:t>- </a:t>
            </a:r>
            <a:r>
              <a:rPr lang="pt-BR" dirty="0" err="1" smtClean="0"/>
              <a:t>one</a:t>
            </a:r>
            <a:r>
              <a:rPr lang="pt-BR" dirty="0" smtClean="0"/>
              <a:t> </a:t>
            </a:r>
            <a:r>
              <a:rPr lang="pt-BR" dirty="0" err="1" smtClean="0"/>
              <a:t>chief</a:t>
            </a:r>
            <a:r>
              <a:rPr lang="pt-BR" dirty="0" smtClean="0"/>
              <a:t>-editor </a:t>
            </a:r>
            <a:r>
              <a:rPr lang="pt-BR" dirty="0" err="1" smtClean="0"/>
              <a:t>and</a:t>
            </a:r>
            <a:r>
              <a:rPr lang="pt-BR" dirty="0" smtClean="0"/>
              <a:t> 4 </a:t>
            </a:r>
            <a:r>
              <a:rPr lang="pt-BR" i="1" dirty="0" err="1" smtClean="0"/>
              <a:t>community</a:t>
            </a:r>
            <a:r>
              <a:rPr lang="pt-BR" i="1" dirty="0" smtClean="0"/>
              <a:t> managers</a:t>
            </a:r>
            <a:r>
              <a:rPr lang="pt-BR" dirty="0" smtClean="0"/>
              <a:t>.</a:t>
            </a:r>
          </a:p>
          <a:p>
            <a:r>
              <a:rPr lang="pt-BR" dirty="0" err="1" smtClean="0"/>
              <a:t>Updating</a:t>
            </a:r>
            <a:r>
              <a:rPr lang="pt-BR" dirty="0" smtClean="0"/>
              <a:t>: 5 </a:t>
            </a:r>
            <a:r>
              <a:rPr lang="pt-BR" dirty="0" err="1" smtClean="0"/>
              <a:t>to</a:t>
            </a:r>
            <a:r>
              <a:rPr lang="pt-BR" dirty="0" smtClean="0"/>
              <a:t> 2:00.</a:t>
            </a:r>
            <a:endParaRPr lang="pt-B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80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Nación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6256"/>
            <a:ext cx="8229600" cy="495545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The </a:t>
            </a:r>
            <a:r>
              <a:rPr lang="pt-BR" dirty="0" err="1" smtClean="0"/>
              <a:t>journalists</a:t>
            </a:r>
            <a:r>
              <a:rPr lang="pt-BR" dirty="0" smtClean="0"/>
              <a:t> </a:t>
            </a:r>
            <a:r>
              <a:rPr lang="pt-BR" dirty="0" err="1" smtClean="0"/>
              <a:t>who</a:t>
            </a:r>
            <a:r>
              <a:rPr lang="pt-BR" dirty="0" smtClean="0"/>
              <a:t> </a:t>
            </a:r>
            <a:r>
              <a:rPr lang="pt-BR" dirty="0" err="1" smtClean="0"/>
              <a:t>work</a:t>
            </a:r>
            <a:r>
              <a:rPr lang="pt-BR" dirty="0" smtClean="0"/>
              <a:t> </a:t>
            </a:r>
            <a:r>
              <a:rPr lang="pt-BR" dirty="0" err="1" smtClean="0"/>
              <a:t>with</a:t>
            </a:r>
            <a:r>
              <a:rPr lang="pt-BR" dirty="0" smtClean="0"/>
              <a:t> Social Media </a:t>
            </a:r>
            <a:r>
              <a:rPr lang="pt-BR" dirty="0" err="1" smtClean="0"/>
              <a:t>at</a:t>
            </a:r>
            <a:r>
              <a:rPr lang="pt-BR" dirty="0" smtClean="0"/>
              <a:t> La Nación are </a:t>
            </a:r>
            <a:r>
              <a:rPr lang="pt-BR" dirty="0" err="1" smtClean="0"/>
              <a:t>journalists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a </a:t>
            </a:r>
            <a:r>
              <a:rPr lang="pt-BR" dirty="0" err="1" smtClean="0"/>
              <a:t>different</a:t>
            </a:r>
            <a:r>
              <a:rPr lang="pt-BR" dirty="0" smtClean="0"/>
              <a:t> </a:t>
            </a:r>
            <a:r>
              <a:rPr lang="pt-BR" dirty="0" err="1" smtClean="0"/>
              <a:t>kind</a:t>
            </a:r>
            <a:r>
              <a:rPr lang="pt-BR" dirty="0" smtClean="0"/>
              <a:t>: </a:t>
            </a:r>
            <a:r>
              <a:rPr lang="pt-BR" dirty="0" err="1" smtClean="0"/>
              <a:t>they</a:t>
            </a:r>
            <a:r>
              <a:rPr lang="pt-BR" dirty="0" smtClean="0"/>
              <a:t> </a:t>
            </a:r>
            <a:r>
              <a:rPr lang="pt-BR" dirty="0" err="1" smtClean="0"/>
              <a:t>never</a:t>
            </a:r>
            <a:r>
              <a:rPr lang="pt-BR" dirty="0" smtClean="0"/>
              <a:t> </a:t>
            </a:r>
            <a:r>
              <a:rPr lang="pt-BR" dirty="0" smtClean="0">
                <a:solidFill>
                  <a:srgbClr val="FF0000"/>
                </a:solidFill>
              </a:rPr>
              <a:t>go </a:t>
            </a:r>
            <a:r>
              <a:rPr lang="pt-BR" dirty="0" err="1" smtClean="0">
                <a:solidFill>
                  <a:srgbClr val="FF0000"/>
                </a:solidFill>
              </a:rPr>
              <a:t>to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the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streets</a:t>
            </a:r>
            <a:r>
              <a:rPr lang="pt-BR" dirty="0" smtClean="0"/>
              <a:t>, </a:t>
            </a:r>
            <a:r>
              <a:rPr lang="pt-BR" dirty="0" err="1" smtClean="0"/>
              <a:t>they</a:t>
            </a:r>
            <a:r>
              <a:rPr lang="pt-BR" dirty="0" smtClean="0"/>
              <a:t> </a:t>
            </a:r>
            <a:r>
              <a:rPr lang="pt-BR" dirty="0" err="1" smtClean="0"/>
              <a:t>don’t</a:t>
            </a:r>
            <a:r>
              <a:rPr lang="pt-BR" dirty="0" smtClean="0"/>
              <a:t> </a:t>
            </a:r>
            <a:r>
              <a:rPr lang="pt-BR" dirty="0" smtClean="0">
                <a:solidFill>
                  <a:srgbClr val="FF0000"/>
                </a:solidFill>
              </a:rPr>
              <a:t>interview</a:t>
            </a:r>
            <a:r>
              <a:rPr lang="pt-BR" dirty="0" smtClean="0"/>
              <a:t> </a:t>
            </a:r>
            <a:r>
              <a:rPr lang="pt-BR" dirty="0" err="1" smtClean="0"/>
              <a:t>nor</a:t>
            </a:r>
            <a:r>
              <a:rPr lang="pt-BR" dirty="0" smtClean="0"/>
              <a:t> </a:t>
            </a:r>
            <a:r>
              <a:rPr lang="pt-BR" dirty="0" err="1" smtClean="0">
                <a:solidFill>
                  <a:srgbClr val="FF0000"/>
                </a:solidFill>
              </a:rPr>
              <a:t>write</a:t>
            </a:r>
            <a:r>
              <a:rPr lang="pt-BR" dirty="0" smtClean="0">
                <a:solidFill>
                  <a:srgbClr val="FF0000"/>
                </a:solidFill>
              </a:rPr>
              <a:t> complete </a:t>
            </a:r>
            <a:r>
              <a:rPr lang="pt-BR" dirty="0" err="1" smtClean="0">
                <a:solidFill>
                  <a:srgbClr val="FF0000"/>
                </a:solidFill>
              </a:rPr>
              <a:t>reports</a:t>
            </a:r>
            <a:r>
              <a:rPr lang="pt-BR" dirty="0" smtClean="0"/>
              <a:t>. Do </a:t>
            </a:r>
            <a:r>
              <a:rPr lang="pt-BR" dirty="0" err="1" smtClean="0"/>
              <a:t>not</a:t>
            </a:r>
            <a:r>
              <a:rPr lang="pt-BR" dirty="0" smtClean="0"/>
              <a:t> </a:t>
            </a:r>
            <a:r>
              <a:rPr lang="pt-BR" dirty="0" err="1" smtClean="0">
                <a:solidFill>
                  <a:srgbClr val="FF0000"/>
                </a:solidFill>
              </a:rPr>
              <a:t>cultivate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sources</a:t>
            </a:r>
            <a:r>
              <a:rPr lang="pt-BR" dirty="0" smtClean="0"/>
              <a:t>, </a:t>
            </a:r>
            <a:r>
              <a:rPr lang="pt-BR" dirty="0" err="1" smtClean="0"/>
              <a:t>don’t</a:t>
            </a:r>
            <a:r>
              <a:rPr lang="pt-BR" dirty="0" smtClean="0"/>
              <a:t> </a:t>
            </a:r>
            <a:r>
              <a:rPr lang="pt-BR" dirty="0" err="1" smtClean="0"/>
              <a:t>have</a:t>
            </a:r>
            <a:r>
              <a:rPr lang="pt-BR" dirty="0" smtClean="0"/>
              <a:t> </a:t>
            </a:r>
            <a:r>
              <a:rPr lang="pt-BR" dirty="0" err="1" smtClean="0"/>
              <a:t>an</a:t>
            </a:r>
            <a:r>
              <a:rPr lang="pt-BR" dirty="0" smtClean="0"/>
              <a:t> </a:t>
            </a:r>
            <a:r>
              <a:rPr lang="pt-BR" dirty="0" err="1" smtClean="0">
                <a:solidFill>
                  <a:srgbClr val="FF0000"/>
                </a:solidFill>
              </a:rPr>
              <a:t>address</a:t>
            </a:r>
            <a:r>
              <a:rPr lang="pt-BR" dirty="0" smtClean="0">
                <a:solidFill>
                  <a:srgbClr val="FF0000"/>
                </a:solidFill>
              </a:rPr>
              <a:t> book</a:t>
            </a:r>
            <a:r>
              <a:rPr lang="pt-BR" dirty="0" smtClean="0"/>
              <a:t>. </a:t>
            </a:r>
            <a:r>
              <a:rPr lang="pt-BR" dirty="0" err="1" smtClean="0"/>
              <a:t>They</a:t>
            </a:r>
            <a:r>
              <a:rPr lang="pt-BR" dirty="0" smtClean="0"/>
              <a:t> </a:t>
            </a:r>
            <a:r>
              <a:rPr lang="pt-BR" dirty="0" err="1" smtClean="0"/>
              <a:t>even</a:t>
            </a:r>
            <a:r>
              <a:rPr lang="pt-BR" dirty="0" smtClean="0"/>
              <a:t> </a:t>
            </a:r>
            <a:r>
              <a:rPr lang="pt-BR" dirty="0" err="1" smtClean="0"/>
              <a:t>don’t</a:t>
            </a:r>
            <a:r>
              <a:rPr lang="pt-BR" dirty="0" smtClean="0"/>
              <a:t> </a:t>
            </a:r>
            <a:r>
              <a:rPr lang="pt-BR" dirty="0" err="1" smtClean="0"/>
              <a:t>have</a:t>
            </a:r>
            <a:r>
              <a:rPr lang="pt-BR" dirty="0" smtClean="0"/>
              <a:t> </a:t>
            </a:r>
            <a:r>
              <a:rPr lang="pt-BR" dirty="0" smtClean="0">
                <a:solidFill>
                  <a:srgbClr val="FF0000"/>
                </a:solidFill>
              </a:rPr>
              <a:t>deadlines</a:t>
            </a:r>
            <a:r>
              <a:rPr lang="pt-BR" dirty="0" smtClean="0"/>
              <a:t>: </a:t>
            </a:r>
            <a:r>
              <a:rPr lang="pt-BR" dirty="0" err="1" smtClean="0"/>
              <a:t>the</a:t>
            </a:r>
            <a:r>
              <a:rPr lang="pt-BR" dirty="0" smtClean="0"/>
              <a:t> deadline </a:t>
            </a:r>
            <a:r>
              <a:rPr lang="pt-BR" dirty="0" err="1" smtClean="0"/>
              <a:t>is</a:t>
            </a:r>
            <a:r>
              <a:rPr lang="pt-BR" dirty="0" smtClean="0"/>
              <a:t> </a:t>
            </a:r>
            <a:r>
              <a:rPr lang="pt-BR" dirty="0" err="1" smtClean="0"/>
              <a:t>right</a:t>
            </a:r>
            <a:r>
              <a:rPr lang="pt-BR" dirty="0" smtClean="0"/>
              <a:t> </a:t>
            </a:r>
            <a:r>
              <a:rPr lang="pt-BR" dirty="0" err="1" smtClean="0"/>
              <a:t>now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sz="2600" dirty="0" smtClean="0"/>
              <a:t>Software </a:t>
            </a:r>
            <a:r>
              <a:rPr lang="pt-BR" sz="2600" dirty="0" err="1" smtClean="0"/>
              <a:t>used</a:t>
            </a:r>
            <a:r>
              <a:rPr lang="pt-BR" sz="2600" dirty="0" smtClean="0"/>
              <a:t>: </a:t>
            </a:r>
            <a:r>
              <a:rPr lang="pt-BR" sz="2600" dirty="0"/>
              <a:t>Adobe </a:t>
            </a:r>
            <a:r>
              <a:rPr lang="pt-BR" sz="2600" dirty="0" err="1"/>
              <a:t>Analytics</a:t>
            </a:r>
            <a:r>
              <a:rPr lang="pt-BR" sz="2600" dirty="0"/>
              <a:t>, </a:t>
            </a:r>
            <a:r>
              <a:rPr lang="pt-BR" sz="2600" dirty="0" err="1"/>
              <a:t>ChartBeat</a:t>
            </a:r>
            <a:r>
              <a:rPr lang="pt-BR" sz="2600" dirty="0"/>
              <a:t>, </a:t>
            </a:r>
            <a:r>
              <a:rPr lang="pt-BR" sz="2600" dirty="0" err="1"/>
              <a:t>Comscore</a:t>
            </a:r>
            <a:r>
              <a:rPr lang="pt-BR" sz="2600" dirty="0"/>
              <a:t>, Excel e as ferramentas do </a:t>
            </a:r>
            <a:r>
              <a:rPr lang="pt-BR" sz="2600" dirty="0" err="1"/>
              <a:t>Facebook</a:t>
            </a:r>
            <a:r>
              <a:rPr lang="pt-BR" sz="2600" dirty="0"/>
              <a:t> e do </a:t>
            </a:r>
            <a:r>
              <a:rPr lang="pt-BR" sz="2600" dirty="0" err="1"/>
              <a:t>Twitter</a:t>
            </a:r>
            <a:r>
              <a:rPr lang="pt-BR" sz="26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322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Convergence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  <a:defRPr/>
            </a:pPr>
            <a:r>
              <a:rPr lang="ja-JP" altLang="en-US" dirty="0">
                <a:latin typeface="Arial"/>
              </a:rPr>
              <a:t>	</a:t>
            </a:r>
            <a:r>
              <a:rPr lang="ja-JP" altLang="pt-BR" dirty="0" smtClean="0">
                <a:latin typeface="Arial"/>
              </a:rPr>
              <a:t>“</a:t>
            </a:r>
            <a:r>
              <a:rPr lang="en-US" altLang="ja-JP" dirty="0" smtClean="0">
                <a:latin typeface="Arial"/>
              </a:rPr>
              <a:t>…</a:t>
            </a:r>
            <a:r>
              <a:rPr lang="pt-BR" dirty="0" smtClean="0"/>
              <a:t>a </a:t>
            </a:r>
            <a:r>
              <a:rPr lang="pt-BR" dirty="0" err="1"/>
              <a:t>process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integration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traditionally</a:t>
            </a:r>
            <a:r>
              <a:rPr lang="pt-BR" dirty="0"/>
              <a:t> </a:t>
            </a:r>
            <a:r>
              <a:rPr lang="pt-BR" dirty="0" err="1"/>
              <a:t>separate</a:t>
            </a:r>
            <a:r>
              <a:rPr lang="pt-BR" dirty="0"/>
              <a:t> </a:t>
            </a:r>
            <a:r>
              <a:rPr lang="pt-BR" dirty="0" err="1"/>
              <a:t>modes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communication, </a:t>
            </a:r>
            <a:r>
              <a:rPr lang="pt-BR" dirty="0" err="1"/>
              <a:t>affecting</a:t>
            </a:r>
            <a:r>
              <a:rPr lang="pt-BR" dirty="0"/>
              <a:t> </a:t>
            </a:r>
            <a:r>
              <a:rPr lang="pt-BR" dirty="0" err="1"/>
              <a:t>companies</a:t>
            </a:r>
            <a:r>
              <a:rPr lang="pt-BR" dirty="0"/>
              <a:t>, </a:t>
            </a:r>
            <a:r>
              <a:rPr lang="pt-BR" dirty="0" err="1"/>
              <a:t>technologies</a:t>
            </a:r>
            <a:r>
              <a:rPr lang="pt-BR" dirty="0"/>
              <a:t>, </a:t>
            </a:r>
            <a:r>
              <a:rPr lang="pt-BR" dirty="0" err="1"/>
              <a:t>professionals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audiences</a:t>
            </a:r>
            <a:r>
              <a:rPr lang="pt-BR" dirty="0"/>
              <a:t> in </a:t>
            </a:r>
            <a:r>
              <a:rPr lang="pt-BR" dirty="0" err="1"/>
              <a:t>all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phases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production</a:t>
            </a:r>
            <a:r>
              <a:rPr lang="pt-BR" dirty="0"/>
              <a:t>, </a:t>
            </a:r>
            <a:r>
              <a:rPr lang="pt-BR" dirty="0" err="1"/>
              <a:t>distribution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consumption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contents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any</a:t>
            </a:r>
            <a:r>
              <a:rPr lang="pt-BR" dirty="0"/>
              <a:t> </a:t>
            </a:r>
            <a:r>
              <a:rPr lang="pt-BR" dirty="0" err="1"/>
              <a:t>type</a:t>
            </a:r>
            <a:r>
              <a:rPr lang="ja-JP" altLang="pt-BR" dirty="0">
                <a:latin typeface="Arial"/>
              </a:rPr>
              <a:t>”</a:t>
            </a:r>
            <a:r>
              <a:rPr lang="pt-BR" dirty="0"/>
              <a:t>. </a:t>
            </a:r>
          </a:p>
          <a:p>
            <a:pPr algn="r">
              <a:buNone/>
              <a:defRPr/>
            </a:pPr>
            <a:r>
              <a:rPr lang="pt-BR" dirty="0"/>
              <a:t>Marcos </a:t>
            </a:r>
            <a:r>
              <a:rPr lang="pt-BR" dirty="0" err="1"/>
              <a:t>Palacios</a:t>
            </a:r>
            <a:r>
              <a:rPr lang="pt-BR" dirty="0"/>
              <a:t>/ Javier Díaz </a:t>
            </a:r>
            <a:r>
              <a:rPr lang="pt-BR" dirty="0" err="1" smtClean="0"/>
              <a:t>Noci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402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6256"/>
            <a:ext cx="8229600" cy="49554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43221" y="1705959"/>
            <a:ext cx="7620217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•"/>
            </a:pPr>
            <a:endParaRPr lang="pt-BR" sz="2400" dirty="0"/>
          </a:p>
          <a:p>
            <a:pPr lvl="1"/>
            <a:r>
              <a:rPr lang="pt-BR" sz="2400" dirty="0" smtClean="0"/>
              <a:t>The </a:t>
            </a:r>
            <a:r>
              <a:rPr lang="pt-BR" sz="2400" dirty="0" err="1" smtClean="0"/>
              <a:t>process</a:t>
            </a:r>
            <a:r>
              <a:rPr lang="pt-BR" sz="2400" dirty="0" smtClean="0"/>
              <a:t> </a:t>
            </a:r>
            <a:r>
              <a:rPr lang="pt-BR" sz="2400" dirty="0" err="1" smtClean="0"/>
              <a:t>of</a:t>
            </a:r>
            <a:r>
              <a:rPr lang="pt-BR" sz="2400" dirty="0" smtClean="0"/>
              <a:t> media </a:t>
            </a:r>
            <a:r>
              <a:rPr lang="pt-BR" sz="2400" dirty="0" err="1" smtClean="0"/>
              <a:t>convergence</a:t>
            </a:r>
            <a:r>
              <a:rPr lang="pt-BR" sz="2400" dirty="0" smtClean="0"/>
              <a:t> </a:t>
            </a:r>
            <a:r>
              <a:rPr lang="pt-BR" sz="2400" dirty="0" err="1" smtClean="0"/>
              <a:t>may</a:t>
            </a:r>
            <a:r>
              <a:rPr lang="pt-BR" sz="2400" dirty="0" smtClean="0"/>
              <a:t> cause:</a:t>
            </a:r>
          </a:p>
          <a:p>
            <a:pPr lvl="1"/>
            <a:endParaRPr lang="pt-BR" sz="2400" dirty="0" smtClean="0"/>
          </a:p>
          <a:p>
            <a:pPr lvl="1"/>
            <a:endParaRPr lang="pt-BR" sz="2400" dirty="0" smtClean="0"/>
          </a:p>
          <a:p>
            <a:pPr marL="914400" lvl="1" indent="-457200">
              <a:buAutoNum type="alphaLcParenR"/>
            </a:pPr>
            <a:r>
              <a:rPr lang="pt-BR" sz="2800" dirty="0" err="1" smtClean="0"/>
              <a:t>Alterations</a:t>
            </a:r>
            <a:r>
              <a:rPr lang="pt-BR" sz="2800" dirty="0" smtClean="0"/>
              <a:t> in </a:t>
            </a:r>
            <a:r>
              <a:rPr lang="pt-BR" sz="2800" dirty="0" err="1" smtClean="0"/>
              <a:t>the</a:t>
            </a:r>
            <a:r>
              <a:rPr lang="pt-BR" sz="2800" dirty="0" smtClean="0"/>
              <a:t> </a:t>
            </a:r>
            <a:r>
              <a:rPr lang="pt-BR" sz="2800" dirty="0" err="1" smtClean="0"/>
              <a:t>way</a:t>
            </a:r>
            <a:r>
              <a:rPr lang="pt-BR" sz="2800" dirty="0" smtClean="0"/>
              <a:t> </a:t>
            </a:r>
            <a:r>
              <a:rPr lang="pt-BR" sz="2800" dirty="0" err="1" smtClean="0"/>
              <a:t>people</a:t>
            </a:r>
            <a:r>
              <a:rPr lang="pt-BR" sz="2800" dirty="0" smtClean="0"/>
              <a:t> consume </a:t>
            </a:r>
            <a:r>
              <a:rPr lang="pt-BR" sz="2800" dirty="0" err="1" smtClean="0"/>
              <a:t>news</a:t>
            </a:r>
            <a:r>
              <a:rPr lang="pt-BR" sz="2800" dirty="0" smtClean="0"/>
              <a:t> – social media </a:t>
            </a:r>
            <a:r>
              <a:rPr lang="pt-BR" sz="2800" dirty="0" err="1" smtClean="0"/>
              <a:t>and</a:t>
            </a:r>
            <a:r>
              <a:rPr lang="pt-BR" sz="2800" dirty="0" smtClean="0"/>
              <a:t> </a:t>
            </a:r>
            <a:r>
              <a:rPr lang="pt-BR" sz="2800" dirty="0" err="1" smtClean="0"/>
              <a:t>other</a:t>
            </a:r>
            <a:r>
              <a:rPr lang="pt-BR" sz="2800" dirty="0" smtClean="0"/>
              <a:t> </a:t>
            </a:r>
            <a:r>
              <a:rPr lang="pt-BR" sz="2800" dirty="0" err="1" smtClean="0"/>
              <a:t>phenomena</a:t>
            </a:r>
            <a:r>
              <a:rPr lang="pt-BR" sz="2800" dirty="0" smtClean="0"/>
              <a:t>; </a:t>
            </a:r>
          </a:p>
          <a:p>
            <a:pPr lvl="1"/>
            <a:endParaRPr lang="pt-BR" sz="2800" dirty="0" smtClean="0"/>
          </a:p>
          <a:p>
            <a:pPr marL="914400" lvl="1" indent="-457200">
              <a:buAutoNum type="alphaLcParenR"/>
            </a:pPr>
            <a:r>
              <a:rPr lang="pt-BR" sz="2800" dirty="0" err="1" smtClean="0"/>
              <a:t>Doubts</a:t>
            </a:r>
            <a:r>
              <a:rPr lang="pt-BR" sz="2800" dirty="0" smtClean="0"/>
              <a:t> </a:t>
            </a:r>
            <a:r>
              <a:rPr lang="pt-BR" sz="2800" dirty="0" err="1" smtClean="0"/>
              <a:t>about</a:t>
            </a:r>
            <a:r>
              <a:rPr lang="pt-BR" sz="2800" dirty="0" smtClean="0"/>
              <a:t> </a:t>
            </a:r>
            <a:r>
              <a:rPr lang="pt-BR" sz="2800" dirty="0" err="1" smtClean="0"/>
              <a:t>the</a:t>
            </a:r>
            <a:r>
              <a:rPr lang="pt-BR" sz="2800" dirty="0" smtClean="0"/>
              <a:t> </a:t>
            </a:r>
            <a:r>
              <a:rPr lang="pt-BR" sz="2800" dirty="0" err="1" smtClean="0"/>
              <a:t>news</a:t>
            </a:r>
            <a:r>
              <a:rPr lang="pt-BR" sz="2800" dirty="0" smtClean="0"/>
              <a:t> </a:t>
            </a:r>
            <a:r>
              <a:rPr lang="pt-BR" sz="2800" dirty="0" err="1" smtClean="0"/>
              <a:t>routines</a:t>
            </a:r>
            <a:r>
              <a:rPr lang="pt-BR" sz="2800" dirty="0" smtClean="0"/>
              <a:t> </a:t>
            </a:r>
            <a:r>
              <a:rPr lang="pt-BR" sz="2800" dirty="0" err="1" smtClean="0"/>
              <a:t>and</a:t>
            </a:r>
            <a:r>
              <a:rPr lang="pt-BR" sz="2800" dirty="0" smtClean="0"/>
              <a:t> </a:t>
            </a:r>
            <a:r>
              <a:rPr lang="pt-BR" sz="2800" dirty="0" err="1" smtClean="0"/>
              <a:t>the</a:t>
            </a:r>
            <a:r>
              <a:rPr lang="pt-BR" sz="2800" dirty="0" smtClean="0"/>
              <a:t> </a:t>
            </a:r>
            <a:r>
              <a:rPr lang="pt-BR" sz="2800" dirty="0" err="1" smtClean="0"/>
              <a:t>production</a:t>
            </a:r>
            <a:r>
              <a:rPr lang="pt-BR" sz="2800" dirty="0" smtClean="0"/>
              <a:t> </a:t>
            </a:r>
            <a:r>
              <a:rPr lang="pt-BR" sz="2800" dirty="0" err="1" smtClean="0"/>
              <a:t>process</a:t>
            </a:r>
            <a:r>
              <a:rPr lang="pt-BR" sz="2800" dirty="0" smtClean="0"/>
              <a:t> </a:t>
            </a:r>
            <a:r>
              <a:rPr lang="pt-BR" sz="2800" dirty="0" err="1" smtClean="0"/>
              <a:t>inside</a:t>
            </a:r>
            <a:r>
              <a:rPr lang="pt-BR" sz="2800" dirty="0" smtClean="0"/>
              <a:t> </a:t>
            </a:r>
            <a:r>
              <a:rPr lang="pt-BR" sz="2800" dirty="0" err="1" smtClean="0"/>
              <a:t>the</a:t>
            </a:r>
            <a:r>
              <a:rPr lang="pt-BR" sz="2800" dirty="0" smtClean="0"/>
              <a:t> </a:t>
            </a:r>
            <a:r>
              <a:rPr lang="pt-BR" sz="2800" dirty="0" err="1" smtClean="0"/>
              <a:t>newsrooms</a:t>
            </a:r>
            <a:r>
              <a:rPr lang="pt-BR" sz="2800" dirty="0" smtClean="0"/>
              <a:t>;</a:t>
            </a:r>
          </a:p>
          <a:p>
            <a:pPr lvl="1"/>
            <a:endParaRPr lang="pt-BR" sz="2800" dirty="0" smtClean="0"/>
          </a:p>
          <a:p>
            <a:pPr marL="914400" lvl="1" indent="-457200">
              <a:buAutoNum type="alphaLcParenR"/>
            </a:pPr>
            <a:r>
              <a:rPr lang="pt-BR" sz="2800" dirty="0" err="1" smtClean="0"/>
              <a:t>Questioning</a:t>
            </a:r>
            <a:r>
              <a:rPr lang="pt-BR" sz="2800" dirty="0" smtClean="0"/>
              <a:t> </a:t>
            </a:r>
            <a:r>
              <a:rPr lang="pt-BR" sz="2800" dirty="0" err="1" smtClean="0"/>
              <a:t>the</a:t>
            </a:r>
            <a:r>
              <a:rPr lang="pt-BR" sz="2800" dirty="0" smtClean="0"/>
              <a:t> </a:t>
            </a:r>
            <a:r>
              <a:rPr lang="pt-BR" sz="2800" dirty="0" err="1" smtClean="0"/>
              <a:t>content</a:t>
            </a:r>
            <a:r>
              <a:rPr lang="pt-BR" sz="2800" dirty="0" smtClean="0"/>
              <a:t> business </a:t>
            </a:r>
            <a:r>
              <a:rPr lang="pt-BR" sz="2800" dirty="0" err="1" smtClean="0"/>
              <a:t>model</a:t>
            </a:r>
            <a:r>
              <a:rPr lang="pt-BR" sz="2800" dirty="0" smtClean="0"/>
              <a:t> 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07923086"/>
      </p:ext>
    </p:extLst>
  </p:cSld>
  <p:clrMapOvr>
    <a:masterClrMapping/>
  </p:clrMapOvr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263</TotalTime>
  <Words>577</Words>
  <Application>Microsoft Macintosh PowerPoint</Application>
  <PresentationFormat>On-screen Show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Twilight</vt:lpstr>
      <vt:lpstr>La Nación</vt:lpstr>
      <vt:lpstr>Research Questions</vt:lpstr>
      <vt:lpstr>Research Questions</vt:lpstr>
      <vt:lpstr>La Nación</vt:lpstr>
      <vt:lpstr>Grupo Nación</vt:lpstr>
      <vt:lpstr>La Nación-Social Media</vt:lpstr>
      <vt:lpstr>La Nación</vt:lpstr>
      <vt:lpstr>Media Convergence</vt:lpstr>
      <vt:lpstr>Inferences</vt:lpstr>
      <vt:lpstr>La Nación-Conclusões específicas</vt:lpstr>
      <vt:lpstr>The research - State of the Art</vt:lpstr>
      <vt:lpstr>Muito obrigada  Thank you  thaisdemendonca@gmail.com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Nación</dc:title>
  <dc:creator>Usuário</dc:creator>
  <cp:lastModifiedBy>Benedito Medeiros Neto</cp:lastModifiedBy>
  <cp:revision>31</cp:revision>
  <dcterms:created xsi:type="dcterms:W3CDTF">2016-03-17T19:00:06Z</dcterms:created>
  <dcterms:modified xsi:type="dcterms:W3CDTF">2016-08-02T18:29:27Z</dcterms:modified>
</cp:coreProperties>
</file>